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 id="2147483816" r:id="rId2"/>
    <p:sldMasterId id="2147483828" r:id="rId3"/>
    <p:sldMasterId id="2147483840" r:id="rId4"/>
  </p:sldMasterIdLst>
  <p:notesMasterIdLst>
    <p:notesMasterId r:id="rId16"/>
  </p:notesMasterIdLst>
  <p:sldIdLst>
    <p:sldId id="317" r:id="rId5"/>
    <p:sldId id="318" r:id="rId6"/>
    <p:sldId id="319" r:id="rId7"/>
    <p:sldId id="320" r:id="rId8"/>
    <p:sldId id="321" r:id="rId9"/>
    <p:sldId id="322" r:id="rId10"/>
    <p:sldId id="323" r:id="rId11"/>
    <p:sldId id="324" r:id="rId12"/>
    <p:sldId id="325" r:id="rId13"/>
    <p:sldId id="326" r:id="rId14"/>
    <p:sldId id="328"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676"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253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827F58-A855-414F-AC5C-0D20E6B85DDD}" type="datetimeFigureOut">
              <a:rPr lang="ar-SA" smtClean="0"/>
              <a:t>03/08/41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9B3D624-79BA-493B-85D2-DAB147C1B838}" type="slidenum">
              <a:rPr lang="ar-SA" smtClean="0"/>
              <a:t>‹#›</a:t>
            </a:fld>
            <a:endParaRPr lang="ar-SA"/>
          </a:p>
        </p:txBody>
      </p:sp>
    </p:spTree>
    <p:extLst>
      <p:ext uri="{BB962C8B-B14F-4D97-AF65-F5344CB8AC3E}">
        <p14:creationId xmlns:p14="http://schemas.microsoft.com/office/powerpoint/2010/main" val="5129572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29B3D624-79BA-493B-85D2-DAB147C1B838}" type="slidenum">
              <a:rPr lang="ar-SA" smtClean="0">
                <a:solidFill>
                  <a:prstClr val="black"/>
                </a:solidFill>
              </a:rPr>
              <a:pPr/>
              <a:t>1</a:t>
            </a:fld>
            <a:endParaRPr lang="ar-SA">
              <a:solidFill>
                <a:prstClr val="black"/>
              </a:solidFill>
            </a:endParaRPr>
          </a:p>
        </p:txBody>
      </p:sp>
    </p:spTree>
    <p:extLst>
      <p:ext uri="{BB962C8B-B14F-4D97-AF65-F5344CB8AC3E}">
        <p14:creationId xmlns:p14="http://schemas.microsoft.com/office/powerpoint/2010/main" val="1028369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t>03/08/41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104674C1-929D-4D34-9634-4B6A203D3B70}"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456619610"/>
      </p:ext>
    </p:extLst>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883862375"/>
      </p:ext>
    </p:extLst>
  </p:cSld>
  <p:clrMapOvr>
    <a:masterClrMapping/>
  </p:clrMapOvr>
  <p:transition spd="slow">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53651400"/>
      </p:ext>
    </p:extLst>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892564914"/>
      </p:ext>
    </p:extLst>
  </p:cSld>
  <p:clrMapOvr>
    <a:masterClrMapping/>
  </p:clrMapOvr>
  <p:transition spd="slow">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603097740"/>
      </p:ext>
    </p:extLst>
  </p:cSld>
  <p:clrMapOvr>
    <a:masterClrMapping/>
  </p:clrMapOvr>
  <p:transition spd="slow">
    <p:pull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252289424"/>
      </p:ext>
    </p:extLst>
  </p:cSld>
  <p:clrMapOvr>
    <a:masterClrMapping/>
  </p:clrMapOvr>
  <p:transition spd="slow">
    <p:pull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57465273"/>
      </p:ext>
    </p:extLst>
  </p:cSld>
  <p:clrMapOvr>
    <a:masterClrMapping/>
  </p:clrMapOvr>
  <p:transition spd="slow">
    <p:pull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913907958"/>
      </p:ext>
    </p:extLst>
  </p:cSld>
  <p:clrMapOvr>
    <a:masterClrMapping/>
  </p:clrMapOvr>
  <p:transition spd="slow">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69218137"/>
      </p:ext>
    </p:extLst>
  </p:cSld>
  <p:clrMapOvr>
    <a:masterClrMapping/>
  </p:clrMapOvr>
  <p:transition spd="slow">
    <p:pull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3239267"/>
      </p:ext>
    </p:extLst>
  </p:cSld>
  <p:clrMapOvr>
    <a:masterClrMapping/>
  </p:clrMapOvr>
  <p:transition spd="slow">
    <p:pull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472499299"/>
      </p:ext>
    </p:extLst>
  </p:cSld>
  <p:clrMapOvr>
    <a:masterClrMapping/>
  </p:clrMapOvr>
  <p:transition spd="slow">
    <p:pull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3937543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37484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2725845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118590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762874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3871574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58543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t>03/08/41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04674C1-929D-4D34-9634-4B6A203D3B70}"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607048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302991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26091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54318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73030356"/>
      </p:ext>
    </p:extLst>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1228456"/>
      </p:ext>
    </p:extLst>
  </p:cSld>
  <p:clrMapOvr>
    <a:masterClrMapping/>
  </p:clrMapOvr>
  <p:transition spd="slow">
    <p:pull dir="d"/>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DBF5F9">
                    <a:shade val="90000"/>
                  </a:srgbClr>
                </a:solidFill>
              </a:rPr>
              <a:pPr/>
              <a:t>03/08/41</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70348542"/>
      </p:ext>
    </p:extLst>
  </p:cSld>
  <p:clrMapOvr>
    <a:overrideClrMapping bg1="dk1" tx1="lt1" bg2="dk2" tx2="lt2" accent1="accent1" accent2="accent2" accent3="accent3" accent4="accent4" accent5="accent5" accent6="accent6" hlink="hlink" folHlink="folHlink"/>
  </p:clrMapOvr>
  <p:transition spd="slow">
    <p:pull dir="d"/>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48845296"/>
      </p:ext>
    </p:extLst>
  </p:cSld>
  <p:clrMapOvr>
    <a:masterClrMapping/>
  </p:clrMapOvr>
  <p:transition spd="slow">
    <p:pull dir="d"/>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197187395"/>
      </p:ext>
    </p:extLst>
  </p:cSld>
  <p:clrMapOvr>
    <a:masterClrMapping/>
  </p:clrMapOvr>
  <p:transition spd="slow">
    <p:pull dir="d"/>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996827886"/>
      </p:ext>
    </p:extLst>
  </p:cSld>
  <p:clrMapOvr>
    <a:masterClrMapping/>
  </p:clrMapOvr>
  <p:transition spd="slow">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t>03/08/41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36274113"/>
      </p:ext>
    </p:extLst>
  </p:cSld>
  <p:clrMapOvr>
    <a:masterClrMapping/>
  </p:clrMapOvr>
  <p:transition spd="slow">
    <p:pull dir="d"/>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49852630"/>
      </p:ext>
    </p:extLst>
  </p:cSld>
  <p:clrMapOvr>
    <a:masterClrMapping/>
  </p:clrMapOvr>
  <p:transition spd="slow">
    <p:pull dir="d"/>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117890447"/>
      </p:ext>
    </p:extLst>
  </p:cSld>
  <p:clrMapOvr>
    <a:masterClrMapping/>
  </p:clrMapOvr>
  <p:transition spd="slow">
    <p:pull dir="d"/>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93195993"/>
      </p:ext>
    </p:extLst>
  </p:cSld>
  <p:clrMapOvr>
    <a:masterClrMapping/>
  </p:clrMapOvr>
  <p:transition spd="slow">
    <p:pull dir="d"/>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969056768"/>
      </p:ext>
    </p:extLst>
  </p:cSld>
  <p:clrMapOvr>
    <a:masterClrMapping/>
  </p:clrMapOvr>
  <p:transition spd="slow">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E940C19-D742-4702-9CE2-9BD27E07FCA2}" type="datetimeFigureOut">
              <a:rPr lang="ar-SA" smtClean="0"/>
              <a:t>03/08/41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E940C19-D742-4702-9CE2-9BD27E07FCA2}" type="datetimeFigureOut">
              <a:rPr lang="ar-SA" smtClean="0"/>
              <a:t>03/08/41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40C19-D742-4702-9CE2-9BD27E07FCA2}" type="datetimeFigureOut">
              <a:rPr lang="ar-SA" smtClean="0"/>
              <a:t>03/08/41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E940C19-D742-4702-9CE2-9BD27E07FCA2}" type="datetimeFigureOut">
              <a:rPr lang="ar-SA" smtClean="0"/>
              <a:t>03/08/41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04674C1-929D-4D34-9634-4B6A203D3B70}" type="slidenum">
              <a:rPr lang="ar-SA" smtClean="0"/>
              <a:t>‹#›</a:t>
            </a:fld>
            <a:endParaRPr lang="ar-SA"/>
          </a:p>
        </p:txBody>
      </p:sp>
    </p:spTree>
  </p:cSld>
  <p:clrMapOvr>
    <a:masterClrMapping/>
  </p:clrMapOvr>
  <p:transition spd="slow">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E940C19-D742-4702-9CE2-9BD27E07FCA2}" type="datetimeFigureOut">
              <a:rPr lang="ar-SA" smtClean="0"/>
              <a:t>03/08/41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104674C1-929D-4D34-9634-4B6A203D3B70}"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t>03/08/41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83642913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slow">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886211729"/>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940C19-D742-4702-9CE2-9BD27E07FCA2}" type="datetimeFigureOut">
              <a:rPr lang="ar-SA" smtClean="0">
                <a:solidFill>
                  <a:srgbClr val="04617B">
                    <a:shade val="90000"/>
                  </a:srgbClr>
                </a:solidFill>
              </a:rPr>
              <a:pPr/>
              <a:t>03/08/41</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4674C1-929D-4D34-9634-4B6A203D3B70}"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411292347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96740" y="1996244"/>
            <a:ext cx="7851648" cy="1828800"/>
          </a:xfrm>
          <a:effectLst>
            <a:glow rad="101600">
              <a:schemeClr val="accent6">
                <a:satMod val="175000"/>
                <a:alpha val="40000"/>
              </a:schemeClr>
            </a:glow>
          </a:effectLst>
        </p:spPr>
        <p:txBody>
          <a:bodyPr>
            <a:normAutofit fontScale="90000"/>
          </a:bodyPr>
          <a:lstStyle/>
          <a:p>
            <a:pPr algn="ctr"/>
            <a:r>
              <a:rPr lang="ar-SA" sz="8800" b="1" dirty="0" smtClean="0">
                <a:solidFill>
                  <a:srgbClr val="FF0000"/>
                </a:solidFill>
              </a:rPr>
              <a:t/>
            </a:r>
            <a:br>
              <a:rPr lang="ar-SA" sz="8800" b="1"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8800" dirty="0">
                <a:solidFill>
                  <a:srgbClr val="FF0000"/>
                </a:solidFill>
              </a:rPr>
              <a:t/>
            </a:r>
            <a:br>
              <a:rPr lang="ar-SA" sz="8800" dirty="0">
                <a:solidFill>
                  <a:srgbClr val="FF0000"/>
                </a:solidFill>
              </a:rPr>
            </a:br>
            <a:r>
              <a:rPr lang="ar-SA" sz="8800" dirty="0" smtClean="0">
                <a:solidFill>
                  <a:srgbClr val="FF0000"/>
                </a:solidFill>
              </a:rPr>
              <a:t/>
            </a:r>
            <a:br>
              <a:rPr lang="ar-SA" sz="8800" dirty="0" smtClean="0">
                <a:solidFill>
                  <a:srgbClr val="FF0000"/>
                </a:solidFill>
              </a:rPr>
            </a:br>
            <a:r>
              <a:rPr lang="ar-SA" sz="73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t>مادة الأدب الأموي </a:t>
            </a:r>
            <a:br>
              <a:rPr lang="ar-SA" sz="73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br>
            <a:r>
              <a:rPr lang="ar-SA" sz="67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t>(قسم النثر)</a:t>
            </a:r>
            <a:r>
              <a:rPr lang="ar-SA" sz="88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t/>
            </a:r>
            <a:br>
              <a:rPr lang="ar-SA" sz="8800" b="1" dirty="0" smtClean="0">
                <a:solidFill>
                  <a:srgbClr val="FF0000"/>
                </a:solidFill>
                <a:effectLst>
                  <a:glow rad="228600">
                    <a:schemeClr val="accent1">
                      <a:satMod val="175000"/>
                      <a:alpha val="40000"/>
                    </a:schemeClr>
                  </a:glow>
                  <a:outerShdw blurRad="38100" dist="38100" dir="2700000" algn="tl">
                    <a:srgbClr val="000000">
                      <a:alpha val="43137"/>
                    </a:srgbClr>
                  </a:outerShdw>
                </a:effectLst>
              </a:rPr>
            </a:br>
            <a:r>
              <a:rPr lang="ar-SA" sz="6000" b="1" dirty="0" smtClean="0"/>
              <a:t> </a:t>
            </a:r>
            <a:endParaRPr lang="ar-SA" sz="6000" dirty="0"/>
          </a:p>
        </p:txBody>
      </p:sp>
      <p:sp>
        <p:nvSpPr>
          <p:cNvPr id="3" name="عنوان فرعي 2"/>
          <p:cNvSpPr>
            <a:spLocks noGrp="1"/>
          </p:cNvSpPr>
          <p:nvPr>
            <p:ph type="subTitle" idx="1"/>
          </p:nvPr>
        </p:nvSpPr>
        <p:spPr>
          <a:xfrm>
            <a:off x="536640" y="3429000"/>
            <a:ext cx="7854696" cy="3888432"/>
          </a:xfrm>
        </p:spPr>
        <p:txBody>
          <a:bodyPr>
            <a:noAutofit/>
          </a:bodyPr>
          <a:lstStyle/>
          <a:p>
            <a:pPr algn="ctr"/>
            <a:r>
              <a:rPr lang="ar-SA" sz="4000" b="1" dirty="0" smtClean="0">
                <a:solidFill>
                  <a:schemeClr val="bg1"/>
                </a:solidFill>
                <a:effectLst>
                  <a:glow rad="228600">
                    <a:schemeClr val="accent1">
                      <a:satMod val="175000"/>
                      <a:alpha val="40000"/>
                    </a:schemeClr>
                  </a:glow>
                  <a:outerShdw blurRad="38100" dist="38100" dir="2700000" algn="tl">
                    <a:srgbClr val="000000">
                      <a:alpha val="43137"/>
                    </a:srgbClr>
                  </a:outerShdw>
                </a:effectLst>
              </a:rPr>
              <a:t>د. زاهر الشمّاع</a:t>
            </a:r>
          </a:p>
          <a:p>
            <a:pPr algn="ctr"/>
            <a:endParaRPr lang="ar-SA" sz="3600" b="1" dirty="0" smtClean="0">
              <a:solidFill>
                <a:srgbClr val="FFFF00"/>
              </a:solidFill>
              <a:effectLst>
                <a:glow rad="228600">
                  <a:schemeClr val="accent1">
                    <a:satMod val="175000"/>
                    <a:alpha val="40000"/>
                  </a:schemeClr>
                </a:glow>
                <a:outerShdw blurRad="38100" dist="38100" dir="2700000" algn="tl">
                  <a:srgbClr val="000000">
                    <a:alpha val="43137"/>
                  </a:srgbClr>
                </a:outerShdw>
              </a:effectLst>
            </a:endParaRPr>
          </a:p>
          <a:p>
            <a:pPr algn="ctr"/>
            <a:r>
              <a:rPr lang="ar-SA" sz="3600" b="1" dirty="0" smtClean="0">
                <a:solidFill>
                  <a:srgbClr val="FFFF00"/>
                </a:solidFill>
                <a:effectLst>
                  <a:glow rad="228600">
                    <a:schemeClr val="accent1">
                      <a:satMod val="175000"/>
                      <a:alpha val="40000"/>
                    </a:schemeClr>
                  </a:glow>
                  <a:outerShdw blurRad="38100" dist="38100" dir="2700000" algn="tl">
                    <a:srgbClr val="000000">
                      <a:alpha val="43137"/>
                    </a:srgbClr>
                  </a:outerShdw>
                </a:effectLst>
              </a:rPr>
              <a:t>المحاضرة الأولى المقرَّرة بتاريخ :</a:t>
            </a:r>
          </a:p>
          <a:p>
            <a:pPr algn="ctr"/>
            <a:r>
              <a:rPr lang="ar-SA" sz="3600" b="1" dirty="0" smtClean="0">
                <a:solidFill>
                  <a:srgbClr val="FFFF00"/>
                </a:solidFill>
                <a:effectLst>
                  <a:glow rad="228600">
                    <a:schemeClr val="accent1">
                      <a:satMod val="175000"/>
                      <a:alpha val="40000"/>
                    </a:schemeClr>
                  </a:glow>
                  <a:outerShdw blurRad="38100" dist="38100" dir="2700000" algn="tl">
                    <a:srgbClr val="000000">
                      <a:alpha val="43137"/>
                    </a:srgbClr>
                  </a:outerShdw>
                </a:effectLst>
              </a:rPr>
              <a:t>الأحد 2020/3/15م</a:t>
            </a:r>
          </a:p>
          <a:p>
            <a:pPr algn="ctr"/>
            <a:endParaRPr lang="ar-SA" sz="40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7300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80728"/>
            <a:ext cx="8229600" cy="1143000"/>
          </a:xfrm>
        </p:spPr>
        <p:txBody>
          <a:bodyPr>
            <a:normAutofit fontScale="90000"/>
          </a:bodyPr>
          <a:lstStyle/>
          <a:p>
            <a:pPr algn="r"/>
            <a:r>
              <a:rPr lang="en-US" b="1" dirty="0">
                <a:cs typeface="Traditional Arabic" pitchFamily="2" charset="-78"/>
              </a:rPr>
              <a:t/>
            </a:r>
            <a:br>
              <a:rPr lang="en-US" b="1" dirty="0">
                <a:cs typeface="Traditional Arabic" pitchFamily="2" charset="-78"/>
              </a:rPr>
            </a:br>
            <a:endParaRPr lang="ar-SA" dirty="0"/>
          </a:p>
        </p:txBody>
      </p:sp>
      <p:sp>
        <p:nvSpPr>
          <p:cNvPr id="3" name="عنصر نائب للمحتوى 2"/>
          <p:cNvSpPr>
            <a:spLocks noGrp="1"/>
          </p:cNvSpPr>
          <p:nvPr>
            <p:ph idx="1"/>
          </p:nvPr>
        </p:nvSpPr>
        <p:spPr>
          <a:xfrm>
            <a:off x="0" y="692696"/>
            <a:ext cx="9144000" cy="6165304"/>
          </a:xfrm>
        </p:spPr>
        <p:txBody>
          <a:bodyPr>
            <a:noAutofit/>
          </a:bodyPr>
          <a:lstStyle/>
          <a:p>
            <a:pPr marL="0" indent="0" algn="just">
              <a:buNone/>
            </a:pPr>
            <a:r>
              <a:rPr lang="ar-SA" sz="2000" b="1" dirty="0">
                <a:solidFill>
                  <a:srgbClr val="FF0000"/>
                </a:solidFill>
                <a:cs typeface="+mj-cs"/>
              </a:rPr>
              <a:t>أولاً: عوامل ازدهار الخطابة في العصر </a:t>
            </a:r>
            <a:r>
              <a:rPr lang="ar-SA" sz="2000" b="1" dirty="0" smtClean="0">
                <a:solidFill>
                  <a:srgbClr val="FF0000"/>
                </a:solidFill>
                <a:cs typeface="+mj-cs"/>
              </a:rPr>
              <a:t>الأموي</a:t>
            </a:r>
            <a:endParaRPr lang="en-US" sz="2000" dirty="0">
              <a:solidFill>
                <a:srgbClr val="FF0000"/>
              </a:solidFill>
              <a:cs typeface="+mj-cs"/>
            </a:endParaRPr>
          </a:p>
          <a:p>
            <a:pPr marL="0" indent="0" algn="just">
              <a:buNone/>
            </a:pPr>
            <a:r>
              <a:rPr lang="ar-SA" sz="2000" dirty="0">
                <a:cs typeface="+mj-cs"/>
              </a:rPr>
              <a:t>فن الخطابة فنّ قديم، وجدنا جذوره الأولى في العصر الجاهلي، ثمّ تطوّر وازدهر في عصر النبوة والخلفاء الراشدين، لأسباب معروفة ومتعددة، لكنّه بلغ أوج ازدهاره في عصر بن أميّة حتى عُدّ هذا العصر – بحقّ – عصر الخطابة الذهبي، وذلك لما توفّر له من عوامل الرقي التي تمثلت في ما يأتي: </a:t>
            </a:r>
            <a:endParaRPr lang="en-US" sz="2000" dirty="0">
              <a:cs typeface="+mj-cs"/>
            </a:endParaRPr>
          </a:p>
          <a:p>
            <a:pPr marL="0" lvl="0" indent="0" algn="just">
              <a:buNone/>
            </a:pPr>
            <a:r>
              <a:rPr lang="ar-SA" sz="2000" dirty="0" smtClean="0">
                <a:cs typeface="+mj-cs"/>
              </a:rPr>
              <a:t>1- </a:t>
            </a:r>
            <a:r>
              <a:rPr lang="ar-SA" sz="2000" b="1" dirty="0" smtClean="0">
                <a:cs typeface="+mj-cs"/>
              </a:rPr>
              <a:t>العوامل </a:t>
            </a:r>
            <a:r>
              <a:rPr lang="ar-SA" sz="2000" b="1" dirty="0">
                <a:cs typeface="+mj-cs"/>
              </a:rPr>
              <a:t>السياسية: </a:t>
            </a:r>
            <a:r>
              <a:rPr lang="ar-SA" sz="2000" dirty="0">
                <a:cs typeface="+mj-cs"/>
              </a:rPr>
              <a:t>ونعني بها الأحداث السياسية التي حفل بها العصر الأموي، من ثورات داخلية، وصراع على السلطة، ونزاع قبلي نشأ عن تجدد الخصومات القبلية، وصراع بين العرب والأعاجم، وصراع حربي من أجل توسيع رقعة البلاد الإسلامية. كان لهذه الأحداث السياسية أثرها البيّن في خطابة ذلك العصر، فكان الطابع السياسي هو الغالب على الخطابة الأموية التي أدت وظائف بارزة سواء في استمالة الأنصار، أو الحض على القتال والترغيب في الجهاد.</a:t>
            </a:r>
            <a:endParaRPr lang="en-US" sz="2000" dirty="0">
              <a:cs typeface="+mj-cs"/>
            </a:endParaRPr>
          </a:p>
          <a:p>
            <a:pPr marL="0" lvl="0" indent="0" algn="just">
              <a:buNone/>
            </a:pPr>
            <a:r>
              <a:rPr lang="ar-SA" sz="2000" dirty="0" smtClean="0">
                <a:cs typeface="+mj-cs"/>
              </a:rPr>
              <a:t>2- </a:t>
            </a:r>
            <a:r>
              <a:rPr lang="ar-SA" sz="2000" b="1" dirty="0" smtClean="0">
                <a:cs typeface="+mj-cs"/>
              </a:rPr>
              <a:t>العوامل </a:t>
            </a:r>
            <a:r>
              <a:rPr lang="ar-SA" sz="2000" b="1" dirty="0">
                <a:cs typeface="+mj-cs"/>
              </a:rPr>
              <a:t>الدينية: </a:t>
            </a:r>
            <a:r>
              <a:rPr lang="ar-SA" sz="2000" dirty="0">
                <a:cs typeface="+mj-cs"/>
              </a:rPr>
              <a:t>وأهمها الإسلام الذي أوجد لوناً جديداً من الخطابة هو خطابة الجمع والعيدين، التي أصبحت لها أصول تنفرد بها، ثم نزعة الزهد والنسك التي ظهرت عند طائفة من الأتقياء، ودفعتهم إلى سلوك مسلك الوعظ الديني والميل إلى القصص ولا سيما في تفسير آيات القرآن الكريم في المساجد، وقد كثر القصّاص في العصر الأموي، وكان لهؤلاء القصّاص أثرهم في شيوع لون من الخطابة الدينية كانت غايتها الدعاية السياسية للأحزاب السياسية، أو وعظ الناس وهدايتهم، أو تحميس المقاتلين على الاستبسال في محاربة عدوهم. </a:t>
            </a:r>
            <a:endParaRPr lang="en-US" sz="2000" dirty="0">
              <a:cs typeface="+mj-cs"/>
            </a:endParaRPr>
          </a:p>
          <a:p>
            <a:pPr marL="0" lvl="0" indent="0" algn="just">
              <a:buNone/>
            </a:pPr>
            <a:r>
              <a:rPr lang="ar-SA" sz="2000" dirty="0" smtClean="0">
                <a:cs typeface="+mj-cs"/>
              </a:rPr>
              <a:t>3- </a:t>
            </a:r>
            <a:r>
              <a:rPr lang="ar-SA" sz="2000" b="1" dirty="0" smtClean="0">
                <a:cs typeface="+mj-cs"/>
              </a:rPr>
              <a:t>العوامل </a:t>
            </a:r>
            <a:r>
              <a:rPr lang="ar-SA" sz="2000" b="1" dirty="0">
                <a:cs typeface="+mj-cs"/>
              </a:rPr>
              <a:t>الاجتماعية: </a:t>
            </a:r>
            <a:r>
              <a:rPr lang="ar-SA" sz="2000" dirty="0">
                <a:cs typeface="+mj-cs"/>
              </a:rPr>
              <a:t>ويقصد بها تحضّر العرب في هذا العصر واستقرارهم في البيئات الحضرية الجديدة (الكوفة والبصرة ودمشق والمدينة ومكة والفسطاط) فنمت الحياة الاجتماعية في هذه البيئات، وازدهرت الحركة الخطابية فيها، وكثر الخطباء واهتموا بتجويد خطبهم وصقلها، وتعددت صور الخطابة، وكانت خطب المحافل </a:t>
            </a:r>
            <a:r>
              <a:rPr lang="ar-SA" sz="2000" dirty="0" err="1">
                <a:cs typeface="+mj-cs"/>
              </a:rPr>
              <a:t>والوفادات</a:t>
            </a:r>
            <a:r>
              <a:rPr lang="ar-SA" sz="2000" dirty="0">
                <a:cs typeface="+mj-cs"/>
              </a:rPr>
              <a:t> مظهراً خطابياً مرتبطاً بانتقال مركز الثقل السياسي من البادية إلى الحواضر. وأما البادية فظلّت موطن البيان الناصع، وحافظ أهلها وخطباؤها على سلائقهم اللغوية نقية من العجمة واللحن. وكان لاختلاط العرب بالأمم الأخرى أثر في تطور الخطابة، تجلّى في الجدل الخطابي في هذا العصر، كما أفادت الخطابة الدينية من الموالي فائدة لا تنكر، وكان جلّ رؤساء المذاهب الكلامية من الموالي. وعادت العصبيات وكانت ظاهرة اجتماعية خطيرة في العصر الأموي، أدت إلى قيام حروب وفتن قبلية، واقترنت بها مفاخرات ذات دوافع سياسية وخصومات حزبية.</a:t>
            </a:r>
            <a:endParaRPr lang="en-US" sz="2000" dirty="0">
              <a:cs typeface="+mj-cs"/>
            </a:endParaRPr>
          </a:p>
          <a:p>
            <a:pPr marL="0" indent="0" algn="just">
              <a:buNone/>
            </a:pPr>
            <a:endParaRPr lang="ar-SA" sz="2000" dirty="0">
              <a:cs typeface="+mj-cs"/>
            </a:endParaRPr>
          </a:p>
        </p:txBody>
      </p:sp>
    </p:spTree>
    <p:extLst>
      <p:ext uri="{BB962C8B-B14F-4D97-AF65-F5344CB8AC3E}">
        <p14:creationId xmlns:p14="http://schemas.microsoft.com/office/powerpoint/2010/main" val="3600835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marL="0" indent="0" algn="ctr">
              <a:buNone/>
            </a:pPr>
            <a:endParaRPr lang="ar-SA" sz="7200" dirty="0" smtClean="0">
              <a:solidFill>
                <a:srgbClr val="FF0000"/>
              </a:solidFill>
            </a:endParaRPr>
          </a:p>
          <a:p>
            <a:pPr marL="0" indent="0" algn="ctr">
              <a:buNone/>
            </a:pPr>
            <a:r>
              <a:rPr lang="ar-SA" sz="4000" b="1" dirty="0" smtClean="0">
                <a:solidFill>
                  <a:schemeClr val="accent4"/>
                </a:solidFill>
              </a:rPr>
              <a:t>تمَّت المحاضرة الأولى</a:t>
            </a:r>
          </a:p>
          <a:p>
            <a:pPr marL="0" indent="0" algn="ctr">
              <a:buNone/>
            </a:pPr>
            <a:endParaRPr lang="ar-SA" sz="7200" dirty="0">
              <a:solidFill>
                <a:schemeClr val="accent4"/>
              </a:solidFill>
            </a:endParaRPr>
          </a:p>
        </p:txBody>
      </p:sp>
    </p:spTree>
    <p:extLst>
      <p:ext uri="{BB962C8B-B14F-4D97-AF65-F5344CB8AC3E}">
        <p14:creationId xmlns:p14="http://schemas.microsoft.com/office/powerpoint/2010/main" val="17909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79512" y="764704"/>
            <a:ext cx="8784976" cy="5760640"/>
          </a:xfrm>
        </p:spPr>
        <p:txBody>
          <a:bodyPr>
            <a:normAutofit lnSpcReduction="10000"/>
          </a:bodyPr>
          <a:lstStyle/>
          <a:p>
            <a:pPr marL="0" indent="0" algn="just">
              <a:lnSpc>
                <a:spcPct val="150000"/>
              </a:lnSpc>
              <a:buNone/>
            </a:pPr>
            <a:r>
              <a:rPr lang="ar-SA" b="1" dirty="0" smtClean="0">
                <a:cs typeface="+mj-cs"/>
              </a:rPr>
              <a:t> </a:t>
            </a:r>
            <a:endParaRPr lang="ar-SA" b="1" dirty="0" smtClean="0">
              <a:cs typeface="+mj-cs"/>
            </a:endParaRPr>
          </a:p>
          <a:p>
            <a:pPr marL="0" indent="0" algn="just">
              <a:lnSpc>
                <a:spcPct val="150000"/>
              </a:lnSpc>
              <a:buNone/>
            </a:pPr>
            <a:endParaRPr lang="ar-SA" b="1" dirty="0">
              <a:cs typeface="+mj-cs"/>
            </a:endParaRPr>
          </a:p>
          <a:p>
            <a:pPr marL="0" indent="0" algn="just">
              <a:lnSpc>
                <a:spcPct val="150000"/>
              </a:lnSpc>
              <a:buNone/>
            </a:pPr>
            <a:r>
              <a:rPr lang="ar-SA" b="1" dirty="0" smtClean="0">
                <a:cs typeface="+mj-cs"/>
              </a:rPr>
              <a:t>د</a:t>
            </a:r>
            <a:r>
              <a:rPr lang="ar-SA" b="1" dirty="0">
                <a:cs typeface="+mj-cs"/>
              </a:rPr>
              <a:t>. زاهر الشمّاع:</a:t>
            </a:r>
            <a:r>
              <a:rPr lang="ar-SA" dirty="0">
                <a:cs typeface="+mj-cs"/>
              </a:rPr>
              <a:t> مدرِّس مقرَّر الأدب الأموي (قسم النثر)، </a:t>
            </a:r>
            <a:r>
              <a:rPr lang="ar-SA" u="sng" dirty="0">
                <a:cs typeface="+mj-cs"/>
              </a:rPr>
              <a:t>للشعبتَين الأولى والثانية معاً</a:t>
            </a:r>
            <a:r>
              <a:rPr lang="ar-SA" dirty="0">
                <a:cs typeface="+mj-cs"/>
              </a:rPr>
              <a:t>.</a:t>
            </a:r>
            <a:endParaRPr lang="en-US" dirty="0">
              <a:cs typeface="+mj-cs"/>
            </a:endParaRPr>
          </a:p>
          <a:p>
            <a:pPr marL="0" indent="0" algn="just">
              <a:lnSpc>
                <a:spcPct val="150000"/>
              </a:lnSpc>
              <a:buNone/>
            </a:pPr>
            <a:r>
              <a:rPr lang="ar-SA" b="1" dirty="0" smtClean="0">
                <a:cs typeface="+mj-cs"/>
              </a:rPr>
              <a:t>الكتاب </a:t>
            </a:r>
            <a:r>
              <a:rPr lang="ar-SA" b="1" dirty="0">
                <a:cs typeface="+mj-cs"/>
              </a:rPr>
              <a:t>المقرَّر:</a:t>
            </a:r>
            <a:r>
              <a:rPr lang="ar-SA" dirty="0">
                <a:cs typeface="+mj-cs"/>
              </a:rPr>
              <a:t> من منشورات جامعة دمشق، مديرية الكتب الجامعية، بعنوان: </a:t>
            </a:r>
            <a:endParaRPr lang="ar-SA" dirty="0" smtClean="0">
              <a:cs typeface="+mj-cs"/>
            </a:endParaRPr>
          </a:p>
          <a:p>
            <a:pPr marL="0" indent="0" algn="just">
              <a:lnSpc>
                <a:spcPct val="150000"/>
              </a:lnSpc>
              <a:buNone/>
            </a:pPr>
            <a:r>
              <a:rPr lang="ar-SA" u="sng" dirty="0" smtClean="0">
                <a:cs typeface="+mj-cs"/>
              </a:rPr>
              <a:t>محاضرات </a:t>
            </a:r>
            <a:r>
              <a:rPr lang="ar-SA" u="sng" dirty="0">
                <a:cs typeface="+mj-cs"/>
              </a:rPr>
              <a:t>في الأدب الأموي</a:t>
            </a:r>
            <a:r>
              <a:rPr lang="ar-SA" dirty="0">
                <a:cs typeface="+mj-cs"/>
              </a:rPr>
              <a:t> (عبارة عن 113 صفحة). </a:t>
            </a:r>
            <a:endParaRPr lang="ar-SA" dirty="0" smtClean="0">
              <a:cs typeface="+mj-cs"/>
            </a:endParaRPr>
          </a:p>
          <a:p>
            <a:pPr marL="0" indent="0" algn="just">
              <a:lnSpc>
                <a:spcPct val="150000"/>
              </a:lnSpc>
              <a:buNone/>
            </a:pPr>
            <a:r>
              <a:rPr lang="ar-SA" dirty="0" smtClean="0">
                <a:cs typeface="+mj-cs"/>
              </a:rPr>
              <a:t>وهو </a:t>
            </a:r>
            <a:r>
              <a:rPr lang="ar-SA" dirty="0">
                <a:cs typeface="+mj-cs"/>
              </a:rPr>
              <a:t>يتضمَّن قسمَين رئيسَين: القسم الأول للشعر، والقسم الثاني للنثر.</a:t>
            </a:r>
            <a:endParaRPr lang="en-US" dirty="0">
              <a:cs typeface="+mj-cs"/>
            </a:endParaRPr>
          </a:p>
          <a:p>
            <a:pPr marL="0" indent="0" algn="just">
              <a:lnSpc>
                <a:spcPct val="150000"/>
              </a:lnSpc>
              <a:buNone/>
            </a:pPr>
            <a:r>
              <a:rPr lang="ar-SA" b="1" dirty="0">
                <a:cs typeface="+mj-cs"/>
              </a:rPr>
              <a:t> </a:t>
            </a:r>
            <a:r>
              <a:rPr lang="ar-SA" b="1" dirty="0" smtClean="0">
                <a:cs typeface="+mj-cs"/>
              </a:rPr>
              <a:t>قسم </a:t>
            </a:r>
            <a:r>
              <a:rPr lang="ar-SA" b="1" dirty="0">
                <a:cs typeface="+mj-cs"/>
              </a:rPr>
              <a:t>النثر:</a:t>
            </a:r>
            <a:r>
              <a:rPr lang="ar-SA" dirty="0">
                <a:cs typeface="+mj-cs"/>
              </a:rPr>
              <a:t> من صفحة50 إلى صفحة 113</a:t>
            </a:r>
            <a:endParaRPr lang="en-US" dirty="0">
              <a:cs typeface="+mj-cs"/>
            </a:endParaRPr>
          </a:p>
          <a:p>
            <a:pPr marL="0" indent="0" algn="just">
              <a:lnSpc>
                <a:spcPct val="150000"/>
              </a:lnSpc>
              <a:buNone/>
            </a:pPr>
            <a:r>
              <a:rPr lang="ar-SA" b="1" dirty="0" smtClean="0">
                <a:cs typeface="+mj-cs"/>
              </a:rPr>
              <a:t> ملحوظة</a:t>
            </a:r>
            <a:r>
              <a:rPr lang="ar-SA" b="1" dirty="0">
                <a:cs typeface="+mj-cs"/>
              </a:rPr>
              <a:t>:</a:t>
            </a:r>
            <a:r>
              <a:rPr lang="ar-SA" dirty="0">
                <a:cs typeface="+mj-cs"/>
              </a:rPr>
              <a:t> سيجري خلال كل محاضرة تحديد المطلوب بدقة من هذه الصفحات في الكتاب المقرَّر، وسيجري لاحقاً تحديد منهج دراسة الطالب للنصوص النثرية.</a:t>
            </a:r>
            <a:endParaRPr lang="en-US" dirty="0">
              <a:cs typeface="+mj-cs"/>
            </a:endParaRPr>
          </a:p>
          <a:p>
            <a:pPr marL="0" indent="0">
              <a:buNone/>
            </a:pPr>
            <a:endParaRPr lang="ar-SA" dirty="0"/>
          </a:p>
        </p:txBody>
      </p:sp>
    </p:spTree>
    <p:extLst>
      <p:ext uri="{BB962C8B-B14F-4D97-AF65-F5344CB8AC3E}">
        <p14:creationId xmlns:p14="http://schemas.microsoft.com/office/powerpoint/2010/main" val="3913400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52704"/>
          </a:xfrm>
        </p:spPr>
        <p:txBody>
          <a:bodyPr>
            <a:normAutofit fontScale="90000"/>
          </a:bodyPr>
          <a:lstStyle/>
          <a:p>
            <a:pPr algn="r"/>
            <a:r>
              <a:rPr lang="ar-SA" sz="3600" b="1" dirty="0" smtClean="0"/>
              <a:t/>
            </a:r>
            <a:br>
              <a:rPr lang="ar-SA" sz="3600" b="1" dirty="0" smtClean="0"/>
            </a:br>
            <a:r>
              <a:rPr lang="ar-SA" sz="3600" b="1" dirty="0"/>
              <a:t/>
            </a:r>
            <a:br>
              <a:rPr lang="ar-SA" sz="3600" b="1" dirty="0"/>
            </a:br>
            <a:r>
              <a:rPr lang="ar-SA" sz="3600" b="1" dirty="0" smtClean="0"/>
              <a:t/>
            </a:r>
            <a:br>
              <a:rPr lang="ar-SA" sz="3600" b="1" dirty="0" smtClean="0"/>
            </a:br>
            <a:r>
              <a:rPr lang="ar-SA" sz="3600" b="1" dirty="0"/>
              <a:t/>
            </a:r>
            <a:br>
              <a:rPr lang="ar-SA" sz="3600" b="1" dirty="0"/>
            </a:br>
            <a:r>
              <a:rPr lang="ar-SA" sz="3600" b="1" dirty="0" smtClean="0"/>
              <a:t/>
            </a:r>
            <a:br>
              <a:rPr lang="ar-SA" sz="3600" b="1" dirty="0" smtClean="0"/>
            </a:br>
            <a:r>
              <a:rPr lang="ar-SA" sz="3600" b="1" dirty="0"/>
              <a:t/>
            </a:r>
            <a:br>
              <a:rPr lang="ar-SA" sz="3600" b="1" dirty="0"/>
            </a:br>
            <a:r>
              <a:rPr lang="ar-SA" sz="3600" b="1" dirty="0" smtClean="0"/>
              <a:t/>
            </a:r>
            <a:br>
              <a:rPr lang="ar-SA" sz="3600" b="1" dirty="0" smtClean="0"/>
            </a:br>
            <a:r>
              <a:rPr lang="ar-SA" sz="3600" b="1" dirty="0" smtClean="0">
                <a:solidFill>
                  <a:srgbClr val="FF0000"/>
                </a:solidFill>
              </a:rPr>
              <a:t>مقدمة </a:t>
            </a:r>
            <a:r>
              <a:rPr lang="ar-SA" sz="3600" b="1" dirty="0">
                <a:solidFill>
                  <a:srgbClr val="FF0000"/>
                </a:solidFill>
              </a:rPr>
              <a:t>مهمَّة لدراسة أدب العصر الأموي:</a:t>
            </a:r>
            <a:r>
              <a:rPr lang="en-US" sz="3600" dirty="0"/>
              <a:t/>
            </a:r>
            <a:br>
              <a:rPr lang="en-US" sz="3600" dirty="0"/>
            </a:br>
            <a:endParaRPr lang="ar-SA" sz="3600" dirty="0">
              <a:solidFill>
                <a:srgbClr val="FF0000"/>
              </a:solidFill>
              <a:cs typeface="Traditional Arabic" pitchFamily="2" charset="-78"/>
            </a:endParaRPr>
          </a:p>
        </p:txBody>
      </p:sp>
      <p:sp>
        <p:nvSpPr>
          <p:cNvPr id="3" name="عنصر نائب للمحتوى 2"/>
          <p:cNvSpPr>
            <a:spLocks noGrp="1"/>
          </p:cNvSpPr>
          <p:nvPr>
            <p:ph idx="1"/>
          </p:nvPr>
        </p:nvSpPr>
        <p:spPr>
          <a:xfrm>
            <a:off x="107504" y="1124744"/>
            <a:ext cx="8856984" cy="5832648"/>
          </a:xfrm>
        </p:spPr>
        <p:txBody>
          <a:bodyPr>
            <a:noAutofit/>
          </a:bodyPr>
          <a:lstStyle/>
          <a:p>
            <a:pPr marL="0" indent="0">
              <a:buNone/>
            </a:pPr>
            <a:r>
              <a:rPr lang="ar-SA" sz="2400" dirty="0" smtClean="0"/>
              <a:t>- </a:t>
            </a:r>
            <a:r>
              <a:rPr lang="ar-SA" sz="2400" dirty="0" smtClean="0">
                <a:cs typeface="+mj-cs"/>
              </a:rPr>
              <a:t>الأدب </a:t>
            </a:r>
            <a:r>
              <a:rPr lang="ar-SA" sz="2400" dirty="0">
                <a:cs typeface="+mj-cs"/>
              </a:rPr>
              <a:t>بمضمونه الفكري وصداه الشكلي الفني، هو انعكاس للمنظومة الفكرية في المجتمع. ومن ثَمَّ فإنَّ دراسة أدب كل عصر أدبي بدءاً من الجاهلي ومروراً بصدر الإسلام ووصولاً إلى الأموي، تفرض التعريج على واقع البيئة والمجتمع وأحوالهما السياسية والاجتماعية والاقتصادية والثقافية</a:t>
            </a:r>
            <a:r>
              <a:rPr lang="ar-SA" sz="2400" dirty="0" smtClean="0">
                <a:cs typeface="+mj-cs"/>
              </a:rPr>
              <a:t>...</a:t>
            </a:r>
            <a:endParaRPr lang="en-US" sz="2400" dirty="0">
              <a:cs typeface="+mj-cs"/>
            </a:endParaRPr>
          </a:p>
          <a:p>
            <a:pPr marL="0" indent="0">
              <a:buNone/>
            </a:pPr>
            <a:r>
              <a:rPr lang="ar-SA" sz="2400" dirty="0">
                <a:cs typeface="+mj-cs"/>
              </a:rPr>
              <a:t>-</a:t>
            </a:r>
            <a:r>
              <a:rPr lang="ar-SA" sz="2400" dirty="0" smtClean="0">
                <a:cs typeface="+mj-cs"/>
              </a:rPr>
              <a:t> </a:t>
            </a:r>
            <a:r>
              <a:rPr lang="ar-SA" sz="2400" dirty="0">
                <a:cs typeface="+mj-cs"/>
              </a:rPr>
              <a:t>اختلف الواقع السياسي في عصر بني أمية عمَّا كان عليه في صدر الإسلام إذ تَغَيَّرَ نظام الحُكْم بدءاً بمعاوية بن أبي سفيان (أوَّل خليفة أموي) وتسلُّمه الخلافة بالسيف سنة (41 ه)، وهو تطوُّر ملحوظ عمَّا كانت الحال عليه في صدر الإسلام وعهد النبي (ص)، بيد أنَّ هذا التطوُّر لم يمسّ قاعدة المنظومة الفكرية القائمة على الدين الإسلامي كما حدث من تغيُّر جذري في المنظومة الفكرية من الجاهلية إلى الإسلام الطارئ عليها</a:t>
            </a:r>
            <a:r>
              <a:rPr lang="ar-SA" sz="2400" dirty="0" smtClean="0">
                <a:cs typeface="+mj-cs"/>
              </a:rPr>
              <a:t>.</a:t>
            </a:r>
            <a:endParaRPr lang="en-US" sz="2400" dirty="0">
              <a:cs typeface="+mj-cs"/>
            </a:endParaRPr>
          </a:p>
          <a:p>
            <a:pPr marL="0" indent="0">
              <a:buNone/>
            </a:pPr>
            <a:r>
              <a:rPr lang="ar-SA" sz="2400" dirty="0">
                <a:cs typeface="+mj-cs"/>
              </a:rPr>
              <a:t>-</a:t>
            </a:r>
            <a:r>
              <a:rPr lang="ar-SA" sz="2400" dirty="0" smtClean="0">
                <a:cs typeface="+mj-cs"/>
              </a:rPr>
              <a:t> </a:t>
            </a:r>
            <a:r>
              <a:rPr lang="ar-SA" sz="2400" dirty="0">
                <a:cs typeface="+mj-cs"/>
              </a:rPr>
              <a:t>لذلك سنرى اختلافاً بين هَمِّ الأديب (المبدع) (منتج النص) وغايته في نصه، بين عصر وآخر، وسننظر في هَمِّ الخطباء في نصوص خطب العصر الأموي، بعد تصنيفها إلى موضوعاتها التي تنظمها</a:t>
            </a:r>
            <a:r>
              <a:rPr lang="ar-SA" sz="2400" dirty="0" smtClean="0">
                <a:cs typeface="+mj-cs"/>
              </a:rPr>
              <a:t>.</a:t>
            </a:r>
            <a:endParaRPr lang="en-US" sz="2400" dirty="0">
              <a:cs typeface="+mj-cs"/>
            </a:endParaRPr>
          </a:p>
          <a:p>
            <a:pPr marL="0" indent="0">
              <a:buNone/>
            </a:pPr>
            <a:r>
              <a:rPr lang="ar-SA" sz="2400" dirty="0">
                <a:cs typeface="+mj-cs"/>
              </a:rPr>
              <a:t>- ثم تكون النظرة الأخرى إلى التشكيل الفني للنصوص الذي يخدم هَمَّ الأدباء وغاياتهم من إنتاج نصوصهم</a:t>
            </a:r>
            <a:r>
              <a:rPr lang="ar-SA" sz="2400" dirty="0" smtClean="0">
                <a:cs typeface="+mj-cs"/>
              </a:rPr>
              <a:t>.</a:t>
            </a:r>
            <a:endParaRPr lang="en-US" sz="2400" dirty="0">
              <a:cs typeface="+mj-cs"/>
            </a:endParaRPr>
          </a:p>
          <a:p>
            <a:pPr marL="0" indent="0">
              <a:buNone/>
            </a:pPr>
            <a:r>
              <a:rPr lang="ar-SA" sz="2400" dirty="0">
                <a:cs typeface="+mj-cs"/>
              </a:rPr>
              <a:t>- تَطوَّرَ النثر تطوُّراً كبيراً في عصر بني أميّة، وتعدَّدت فنونه وارتقت ، فازدهرت الخطابة وتعددت أنواعها، وبلغت حظها الأوفى من الرقيّ والنضج والازدهار، كما أن النثر الكتابي قد خطا خطوات في عتبات الرقي، ولا سيما في أواخر العصر الأموي، فكان عاملاً مهماً في ذلك الرقي الكامل الذي ظهر في عصر بني العباس.</a:t>
            </a:r>
            <a:endParaRPr lang="en-US" sz="2400" dirty="0">
              <a:cs typeface="+mj-cs"/>
            </a:endParaRPr>
          </a:p>
        </p:txBody>
      </p:sp>
    </p:spTree>
    <p:extLst>
      <p:ext uri="{BB962C8B-B14F-4D97-AF65-F5344CB8AC3E}">
        <p14:creationId xmlns:p14="http://schemas.microsoft.com/office/powerpoint/2010/main" val="38937851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492664"/>
          </a:xfrm>
        </p:spPr>
        <p:txBody>
          <a:bodyPr>
            <a:normAutofit fontScale="90000"/>
          </a:bodyPr>
          <a:lstStyle/>
          <a:p>
            <a:pPr algn="r"/>
            <a:r>
              <a:rPr lang="ar-SA" sz="3600" b="1" dirty="0" smtClean="0">
                <a:solidFill>
                  <a:srgbClr val="FF0000"/>
                </a:solidFill>
                <a:cs typeface="Traditional Arabic" pitchFamily="2" charset="-78"/>
              </a:rPr>
              <a:t>مقرَّرنا لهذا الفصل:</a:t>
            </a:r>
            <a:endParaRPr lang="ar-SA" sz="3600" dirty="0">
              <a:solidFill>
                <a:srgbClr val="FF0000"/>
              </a:solidFill>
              <a:cs typeface="Traditional Arabic" pitchFamily="2" charset="-78"/>
            </a:endParaRPr>
          </a:p>
        </p:txBody>
      </p:sp>
      <p:sp>
        <p:nvSpPr>
          <p:cNvPr id="3" name="عنصر نائب للمحتوى 2"/>
          <p:cNvSpPr>
            <a:spLocks noGrp="1"/>
          </p:cNvSpPr>
          <p:nvPr>
            <p:ph idx="1"/>
          </p:nvPr>
        </p:nvSpPr>
        <p:spPr>
          <a:xfrm>
            <a:off x="179512" y="1124744"/>
            <a:ext cx="8856984" cy="5733256"/>
          </a:xfrm>
        </p:spPr>
        <p:txBody>
          <a:bodyPr>
            <a:normAutofit fontScale="40000" lnSpcReduction="20000"/>
          </a:bodyPr>
          <a:lstStyle/>
          <a:p>
            <a:pPr marL="0" indent="0">
              <a:buNone/>
            </a:pPr>
            <a:r>
              <a:rPr lang="ar-SA" dirty="0"/>
              <a:t> </a:t>
            </a:r>
            <a:endParaRPr lang="en-US" dirty="0"/>
          </a:p>
          <a:p>
            <a:pPr marL="0" lvl="0" indent="0">
              <a:buNone/>
            </a:pPr>
            <a:r>
              <a:rPr lang="ar-SA" sz="5100" dirty="0">
                <a:cs typeface="+mj-cs"/>
              </a:rPr>
              <a:t>المحتوى العلمي الذي سندرسه في قسم النثر من أدب العصر الأموي سيكون على النحو الآتي:</a:t>
            </a:r>
            <a:endParaRPr lang="en-US" sz="5100" dirty="0">
              <a:cs typeface="+mj-cs"/>
            </a:endParaRPr>
          </a:p>
          <a:p>
            <a:pPr marL="0" indent="0">
              <a:buNone/>
            </a:pPr>
            <a:r>
              <a:rPr lang="en-US" sz="5100" dirty="0">
                <a:cs typeface="+mj-cs"/>
              </a:rPr>
              <a:t> </a:t>
            </a:r>
          </a:p>
          <a:p>
            <a:pPr marL="0" indent="0" algn="ctr">
              <a:buNone/>
            </a:pPr>
            <a:r>
              <a:rPr lang="ar-SA" sz="5100" b="1" dirty="0">
                <a:cs typeface="+mj-cs"/>
              </a:rPr>
              <a:t>النثر الشفهي: الخطب والوصايا</a:t>
            </a:r>
            <a:endParaRPr lang="en-US" sz="5100" dirty="0">
              <a:cs typeface="+mj-cs"/>
            </a:endParaRPr>
          </a:p>
          <a:p>
            <a:pPr marL="0" indent="0">
              <a:buNone/>
            </a:pPr>
            <a:r>
              <a:rPr lang="ar-SA" sz="5100" u="sng" dirty="0">
                <a:cs typeface="+mj-cs"/>
              </a:rPr>
              <a:t>عوامل ازدهار الخطابة في العصر الأموي.</a:t>
            </a:r>
            <a:endParaRPr lang="en-US" sz="5100" dirty="0">
              <a:cs typeface="+mj-cs"/>
            </a:endParaRPr>
          </a:p>
          <a:p>
            <a:pPr marL="0" indent="0">
              <a:buNone/>
            </a:pPr>
            <a:r>
              <a:rPr lang="ar-SA" sz="5100" u="sng" dirty="0">
                <a:cs typeface="+mj-cs"/>
              </a:rPr>
              <a:t>أنواع الخطب في العصر الأموي:</a:t>
            </a:r>
            <a:endParaRPr lang="en-US" sz="5100" dirty="0">
              <a:cs typeface="+mj-cs"/>
            </a:endParaRPr>
          </a:p>
          <a:p>
            <a:pPr marL="0" lvl="0" indent="0">
              <a:buNone/>
            </a:pPr>
            <a:r>
              <a:rPr lang="ar-SA" sz="5100" dirty="0">
                <a:cs typeface="+mj-cs"/>
              </a:rPr>
              <a:t>خطب الوعظ الديني</a:t>
            </a:r>
            <a:endParaRPr lang="en-US" sz="5100" dirty="0">
              <a:cs typeface="+mj-cs"/>
            </a:endParaRPr>
          </a:p>
          <a:p>
            <a:pPr marL="0" lvl="0" indent="0">
              <a:buNone/>
            </a:pPr>
            <a:r>
              <a:rPr lang="ar-SA" sz="5100" dirty="0">
                <a:cs typeface="+mj-cs"/>
              </a:rPr>
              <a:t>خطب السياسة والحُكْم:  الحزب الأموي – الشيعة – الخوارج – </a:t>
            </a:r>
            <a:r>
              <a:rPr lang="ar-SA" sz="5100" dirty="0" err="1">
                <a:cs typeface="+mj-cs"/>
              </a:rPr>
              <a:t>الزبيريون</a:t>
            </a:r>
            <a:endParaRPr lang="en-US" sz="5100" dirty="0">
              <a:cs typeface="+mj-cs"/>
            </a:endParaRPr>
          </a:p>
          <a:p>
            <a:pPr marL="0" lvl="0" indent="0">
              <a:buNone/>
            </a:pPr>
            <a:r>
              <a:rPr lang="ar-SA" sz="5100" dirty="0">
                <a:cs typeface="+mj-cs"/>
              </a:rPr>
              <a:t>خطب الحث على الجهاد</a:t>
            </a:r>
            <a:endParaRPr lang="en-US" sz="5100" dirty="0">
              <a:cs typeface="+mj-cs"/>
            </a:endParaRPr>
          </a:p>
          <a:p>
            <a:pPr marL="0" lvl="0" indent="0">
              <a:buNone/>
            </a:pPr>
            <a:r>
              <a:rPr lang="ar-SA" sz="5100" dirty="0">
                <a:cs typeface="+mj-cs"/>
              </a:rPr>
              <a:t>الخطب الاجتماعية: المحافل والوفود – المفاخرات – التأبين والتعزية – إصلاح ذات البين (الحمالات)</a:t>
            </a:r>
            <a:endParaRPr lang="en-US" sz="5100" dirty="0">
              <a:cs typeface="+mj-cs"/>
            </a:endParaRPr>
          </a:p>
          <a:p>
            <a:pPr marL="0" indent="0">
              <a:buNone/>
            </a:pPr>
            <a:r>
              <a:rPr lang="ar-SA" sz="5100" u="sng" dirty="0">
                <a:cs typeface="+mj-cs"/>
              </a:rPr>
              <a:t>خصائص الخطب في العصر الأموي.</a:t>
            </a:r>
            <a:endParaRPr lang="en-US" sz="5100" dirty="0">
              <a:cs typeface="+mj-cs"/>
            </a:endParaRPr>
          </a:p>
          <a:p>
            <a:pPr marL="0" indent="0">
              <a:buNone/>
            </a:pPr>
            <a:r>
              <a:rPr lang="ar-SA" sz="5100" b="1" u="sng" dirty="0">
                <a:cs typeface="+mj-cs"/>
              </a:rPr>
              <a:t>الوصايا:</a:t>
            </a:r>
            <a:r>
              <a:rPr lang="ar-SA" sz="5100" u="sng" dirty="0">
                <a:cs typeface="+mj-cs"/>
              </a:rPr>
              <a:t> السياسية – الحربية – الاجتماعية.</a:t>
            </a:r>
            <a:endParaRPr lang="en-US" sz="5100" dirty="0">
              <a:cs typeface="+mj-cs"/>
            </a:endParaRPr>
          </a:p>
          <a:p>
            <a:pPr marL="0" indent="0">
              <a:buNone/>
            </a:pPr>
            <a:r>
              <a:rPr lang="ar-SA" sz="5100" dirty="0">
                <a:cs typeface="+mj-cs"/>
              </a:rPr>
              <a:t> </a:t>
            </a:r>
            <a:endParaRPr lang="en-US" sz="5100" dirty="0">
              <a:cs typeface="+mj-cs"/>
            </a:endParaRPr>
          </a:p>
          <a:p>
            <a:pPr marL="0" indent="0" algn="ctr">
              <a:buNone/>
            </a:pPr>
            <a:r>
              <a:rPr lang="ar-SA" sz="5100" b="1" dirty="0">
                <a:cs typeface="+mj-cs"/>
              </a:rPr>
              <a:t>النثر الكتابي:</a:t>
            </a:r>
            <a:endParaRPr lang="en-US" sz="5100" dirty="0">
              <a:cs typeface="+mj-cs"/>
            </a:endParaRPr>
          </a:p>
          <a:p>
            <a:pPr marL="0" indent="0">
              <a:buNone/>
            </a:pPr>
            <a:r>
              <a:rPr lang="ar-SA" sz="5100" u="sng" dirty="0">
                <a:cs typeface="+mj-cs"/>
              </a:rPr>
              <a:t>الكتابة والكتَّاب في العصر الأموي.</a:t>
            </a:r>
            <a:endParaRPr lang="en-US" sz="5100" dirty="0">
              <a:cs typeface="+mj-cs"/>
            </a:endParaRPr>
          </a:p>
          <a:p>
            <a:pPr marL="0" indent="0">
              <a:buNone/>
            </a:pPr>
            <a:r>
              <a:rPr lang="ar-SA" sz="5100" u="sng" dirty="0">
                <a:cs typeface="+mj-cs"/>
              </a:rPr>
              <a:t>الرسائل (أدب الترسُّل): أنواعها في العصر الأموي:</a:t>
            </a:r>
            <a:endParaRPr lang="en-US" sz="5100" dirty="0">
              <a:cs typeface="+mj-cs"/>
            </a:endParaRPr>
          </a:p>
          <a:p>
            <a:pPr marL="0" lvl="0" indent="0">
              <a:buNone/>
            </a:pPr>
            <a:r>
              <a:rPr lang="ar-SA" sz="5100" dirty="0">
                <a:cs typeface="+mj-cs"/>
              </a:rPr>
              <a:t>الرسائل الديوانية (بمراحلها).</a:t>
            </a:r>
            <a:endParaRPr lang="en-US" sz="5100" dirty="0">
              <a:cs typeface="+mj-cs"/>
            </a:endParaRPr>
          </a:p>
          <a:p>
            <a:pPr marL="0" lvl="0" indent="0">
              <a:buNone/>
            </a:pPr>
            <a:r>
              <a:rPr lang="ar-SA" sz="5100" dirty="0">
                <a:cs typeface="+mj-cs"/>
              </a:rPr>
              <a:t>الرسائل الإخوانية: التهاني والتعازي – الوعظ والتذكير – الاعتذار والاسترضاء – الشوق </a:t>
            </a:r>
            <a:r>
              <a:rPr lang="ar-SA" sz="5100" dirty="0" err="1">
                <a:cs typeface="+mj-cs"/>
              </a:rPr>
              <a:t>والاستزارة</a:t>
            </a:r>
            <a:r>
              <a:rPr lang="ar-SA" sz="5100" dirty="0">
                <a:cs typeface="+mj-cs"/>
              </a:rPr>
              <a:t> – المواساة.</a:t>
            </a:r>
            <a:endParaRPr lang="en-US" sz="5100" dirty="0">
              <a:cs typeface="+mj-cs"/>
            </a:endParaRPr>
          </a:p>
          <a:p>
            <a:pPr marL="0" indent="0">
              <a:buNone/>
            </a:pPr>
            <a:r>
              <a:rPr lang="ar-SA" sz="5100" u="sng" dirty="0">
                <a:cs typeface="+mj-cs"/>
              </a:rPr>
              <a:t>خصائص النثر الكتابي في العصر الأموي.</a:t>
            </a:r>
            <a:endParaRPr lang="en-US" sz="5100" dirty="0">
              <a:cs typeface="+mj-cs"/>
            </a:endParaRPr>
          </a:p>
          <a:p>
            <a:pPr marL="0" indent="0">
              <a:buNone/>
            </a:pPr>
            <a:endParaRPr lang="en-US" dirty="0"/>
          </a:p>
        </p:txBody>
      </p:sp>
    </p:spTree>
    <p:extLst>
      <p:ext uri="{BB962C8B-B14F-4D97-AF65-F5344CB8AC3E}">
        <p14:creationId xmlns:p14="http://schemas.microsoft.com/office/powerpoint/2010/main" val="2492311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sz="3600" b="1" dirty="0">
              <a:cs typeface="Traditional Arabic" pitchFamily="2" charset="-78"/>
            </a:endParaRPr>
          </a:p>
        </p:txBody>
      </p:sp>
      <p:sp>
        <p:nvSpPr>
          <p:cNvPr id="3" name="عنصر نائب للمحتوى 2"/>
          <p:cNvSpPr>
            <a:spLocks noGrp="1"/>
          </p:cNvSpPr>
          <p:nvPr>
            <p:ph idx="1"/>
          </p:nvPr>
        </p:nvSpPr>
        <p:spPr>
          <a:xfrm>
            <a:off x="457200" y="1484784"/>
            <a:ext cx="8229600" cy="5760640"/>
          </a:xfrm>
        </p:spPr>
        <p:txBody>
          <a:bodyPr>
            <a:normAutofit/>
          </a:bodyPr>
          <a:lstStyle/>
          <a:p>
            <a:pPr marL="0" indent="0">
              <a:buNone/>
            </a:pPr>
            <a:r>
              <a:rPr lang="ar-SA" sz="3600" b="1" dirty="0">
                <a:solidFill>
                  <a:srgbClr val="FF0000"/>
                </a:solidFill>
                <a:cs typeface="+mj-cs"/>
              </a:rPr>
              <a:t>عوامل ازدهار النثر في العصر الأموي</a:t>
            </a:r>
            <a:r>
              <a:rPr lang="ar-SA" sz="3600" b="1" dirty="0" smtClean="0">
                <a:solidFill>
                  <a:srgbClr val="FF0000"/>
                </a:solidFill>
                <a:cs typeface="+mj-cs"/>
              </a:rPr>
              <a:t>:</a:t>
            </a:r>
          </a:p>
          <a:p>
            <a:pPr marL="0" indent="0">
              <a:buNone/>
            </a:pPr>
            <a:endParaRPr lang="en-US" sz="2000" dirty="0">
              <a:solidFill>
                <a:srgbClr val="FF0000"/>
              </a:solidFill>
            </a:endParaRPr>
          </a:p>
          <a:p>
            <a:pPr marL="0" indent="0">
              <a:buNone/>
            </a:pPr>
            <a:r>
              <a:rPr lang="ar-SA" sz="3200" dirty="0" smtClean="0">
                <a:cs typeface="+mj-cs"/>
              </a:rPr>
              <a:t>توافرت </a:t>
            </a:r>
            <a:r>
              <a:rPr lang="ar-SA" sz="3200" dirty="0">
                <a:cs typeface="+mj-cs"/>
              </a:rPr>
              <a:t>للنثر في هذا العصر مجموعة من العوامل حققت له الرقي والازدهار، وأهم هذه العوامل: </a:t>
            </a:r>
            <a:endParaRPr lang="en-US" sz="3200" dirty="0">
              <a:cs typeface="+mj-cs"/>
            </a:endParaRPr>
          </a:p>
          <a:p>
            <a:pPr marL="0" lvl="2" indent="0" algn="just">
              <a:lnSpc>
                <a:spcPct val="150000"/>
              </a:lnSpc>
              <a:buNone/>
            </a:pPr>
            <a:endParaRPr lang="ar-SA" dirty="0"/>
          </a:p>
        </p:txBody>
      </p:sp>
    </p:spTree>
    <p:extLst>
      <p:ext uri="{BB962C8B-B14F-4D97-AF65-F5344CB8AC3E}">
        <p14:creationId xmlns:p14="http://schemas.microsoft.com/office/powerpoint/2010/main" val="156241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07504" y="692696"/>
            <a:ext cx="8928992" cy="6336704"/>
          </a:xfrm>
        </p:spPr>
        <p:txBody>
          <a:bodyPr>
            <a:normAutofit fontScale="70000" lnSpcReduction="20000"/>
          </a:bodyPr>
          <a:lstStyle/>
          <a:p>
            <a:pPr marL="0" indent="0" algn="just">
              <a:buNone/>
            </a:pPr>
            <a:r>
              <a:rPr lang="ar-SA" b="1" u="sng" dirty="0">
                <a:cs typeface="+mj-cs"/>
              </a:rPr>
              <a:t>أولاً: غزارة التراث الأدبي الذي ورثه الأمويون عن سابقيهم،</a:t>
            </a:r>
            <a:r>
              <a:rPr lang="ar-SA" dirty="0">
                <a:cs typeface="+mj-cs"/>
              </a:rPr>
              <a:t> فقد تعددت روافد هذا التراث بما حقق لأهل هذا العصر معيناً لا ينضب من اللغة يعد أهم مقومات النثر الرفيع قولاً كان أو كتابة.</a:t>
            </a:r>
            <a:endParaRPr lang="en-US" dirty="0">
              <a:cs typeface="+mj-cs"/>
            </a:endParaRPr>
          </a:p>
          <a:p>
            <a:pPr marL="0" indent="0" algn="just">
              <a:buNone/>
            </a:pPr>
            <a:r>
              <a:rPr lang="ar-SA" dirty="0">
                <a:cs typeface="+mj-cs"/>
              </a:rPr>
              <a:t>ويتضمن هذا التراث الأدبي:  </a:t>
            </a:r>
            <a:endParaRPr lang="en-US" dirty="0">
              <a:cs typeface="+mj-cs"/>
            </a:endParaRPr>
          </a:p>
          <a:p>
            <a:pPr lvl="0" algn="just"/>
            <a:r>
              <a:rPr lang="ar-SA" b="1" dirty="0">
                <a:cs typeface="+mj-cs"/>
              </a:rPr>
              <a:t>أدب ما قبل الإسلام: </a:t>
            </a:r>
            <a:endParaRPr lang="en-US" dirty="0">
              <a:cs typeface="+mj-cs"/>
            </a:endParaRPr>
          </a:p>
          <a:p>
            <a:pPr marL="0" indent="0" algn="just">
              <a:buNone/>
            </a:pPr>
            <a:r>
              <a:rPr lang="ar-SA" dirty="0">
                <a:cs typeface="+mj-cs"/>
              </a:rPr>
              <a:t>    فقد ورث الأمويون أدب الجاهلية شعره ونثره، ، وكان عصرهم بخاصة عصر إحياء لهذا الأدب، فقد كثر رواته الذين عنوا برواية شعره وخطبه ووصاياه وأمثاله وحكمه، واعتنى خلفاء بني أمية بهذا الأدب عناية واضحة، فقد كانوا يشجعون رواته بالإفساح لهم في مجالسهم، والاستماع إليهم، وتوجيه الأسئلة إليهم، وبدأت العناية بأمثال الجاهليين منذ عهد معاوية، واعتنى أيضاً شعراء العصر الأموي وخطباؤه بأدب ما قبل الإسلام وكان لعناية هؤلاء الشعراء والخطباء أثرها في توجيه ثقافة ذلك العصر. </a:t>
            </a:r>
            <a:endParaRPr lang="en-US" dirty="0">
              <a:cs typeface="+mj-cs"/>
            </a:endParaRPr>
          </a:p>
          <a:p>
            <a:pPr lvl="0" algn="just"/>
            <a:r>
              <a:rPr lang="ar-SA" b="1" dirty="0">
                <a:cs typeface="+mj-cs"/>
              </a:rPr>
              <a:t>القرآن الكريم:</a:t>
            </a:r>
            <a:endParaRPr lang="en-US" dirty="0">
              <a:cs typeface="+mj-cs"/>
            </a:endParaRPr>
          </a:p>
          <a:p>
            <a:pPr marL="0" indent="0" algn="just">
              <a:buNone/>
            </a:pPr>
            <a:r>
              <a:rPr lang="ar-SA" dirty="0">
                <a:cs typeface="+mj-cs"/>
              </a:rPr>
              <a:t>    كان للقرآن الكريم تأثير واضح في نثر عصر صدر الإسلام، وكان له تأثيره الواضح أيضاً في العصر الأموي، أعان على ذلك انتشار المصاحف في الأمصار الإسلامية، فتفرغ الناس لقراءته والإفادة منه في صقل ملكاتهم الفنية وقدراتهم على التعبير الفصيح البليغ. </a:t>
            </a:r>
            <a:endParaRPr lang="en-US" dirty="0">
              <a:cs typeface="+mj-cs"/>
            </a:endParaRPr>
          </a:p>
          <a:p>
            <a:pPr lvl="0" algn="just"/>
            <a:r>
              <a:rPr lang="ar-SA" b="1" dirty="0">
                <a:cs typeface="+mj-cs"/>
              </a:rPr>
              <a:t>الأحاديث النبوية الشريفة وخطب النبي الكريم </a:t>
            </a:r>
            <a:r>
              <a:rPr lang="en-US" b="1" dirty="0">
                <a:cs typeface="+mj-cs"/>
                <a:sym typeface="AGA Arabesque"/>
              </a:rPr>
              <a:t></a:t>
            </a:r>
            <a:r>
              <a:rPr lang="ar-SA" b="1" dirty="0">
                <a:cs typeface="+mj-cs"/>
              </a:rPr>
              <a:t>:</a:t>
            </a:r>
            <a:endParaRPr lang="en-US" dirty="0">
              <a:cs typeface="+mj-cs"/>
            </a:endParaRPr>
          </a:p>
          <a:p>
            <a:pPr marL="0" indent="0" algn="just">
              <a:buNone/>
            </a:pPr>
            <a:r>
              <a:rPr lang="ar-SA" dirty="0">
                <a:cs typeface="+mj-cs"/>
              </a:rPr>
              <a:t>    كانت أحاديث النبي </a:t>
            </a:r>
            <a:r>
              <a:rPr lang="en-US" dirty="0">
                <a:cs typeface="+mj-cs"/>
                <a:sym typeface="AGA Arabesque"/>
              </a:rPr>
              <a:t></a:t>
            </a:r>
            <a:r>
              <a:rPr lang="ar-SA" dirty="0">
                <a:cs typeface="+mj-cs"/>
              </a:rPr>
              <a:t> رافداً مهماً من روافد التراث الأدبي، بدأ جمعها وتدوينها في عهد الخليفة عمر بن عبد العزيز، وكان رواة الأحاديث قبل ذلك – من الصحابة والتابعين – منبثّين في الأمصار، يأخذ الشعراء والخطباء منهم هذه الأحاديث فتزيد في ثقافتهم ويتأثرون بأساليبها وما تضمنته من بلاغة وبيان.</a:t>
            </a:r>
            <a:endParaRPr lang="en-US" dirty="0">
              <a:cs typeface="+mj-cs"/>
            </a:endParaRPr>
          </a:p>
          <a:p>
            <a:pPr marL="0" indent="0" algn="just">
              <a:buNone/>
            </a:pPr>
            <a:r>
              <a:rPr lang="ar-SA" dirty="0">
                <a:cs typeface="+mj-cs"/>
              </a:rPr>
              <a:t>    وأما خطب النبي الكريم فكانت مجال دراسة ورواية في هذا العصر، يضاف إليها خطب الصحابة الأوائل والخلفاء الراشدين، وتشترك هذه الخطب جميعها بعلو مقامها في البيان والفصاحة.</a:t>
            </a:r>
            <a:endParaRPr lang="en-US" dirty="0">
              <a:cs typeface="+mj-cs"/>
            </a:endParaRPr>
          </a:p>
          <a:p>
            <a:pPr lvl="0" algn="just"/>
            <a:r>
              <a:rPr lang="ar-SA" b="1" dirty="0">
                <a:cs typeface="+mj-cs"/>
              </a:rPr>
              <a:t>القصص:</a:t>
            </a:r>
            <a:endParaRPr lang="en-US" dirty="0">
              <a:cs typeface="+mj-cs"/>
            </a:endParaRPr>
          </a:p>
          <a:p>
            <a:pPr marL="0" indent="0" algn="just">
              <a:buNone/>
            </a:pPr>
            <a:r>
              <a:rPr lang="ar-SA" dirty="0">
                <a:cs typeface="+mj-cs"/>
              </a:rPr>
              <a:t>    كانت تعقد لها المجالس في مساجد الأمصار، وقد غذّت التراث الأدبي بالكثير من ألوان الثقافة والمعرفة التي كانت ترد على أفواه القصاص من أخبار العرب في الجاهلية وغزوات النبي </a:t>
            </a:r>
            <a:r>
              <a:rPr lang="en-US" dirty="0">
                <a:cs typeface="+mj-cs"/>
                <a:sym typeface="AGA Arabesque"/>
              </a:rPr>
              <a:t></a:t>
            </a:r>
            <a:r>
              <a:rPr lang="ar-SA" dirty="0">
                <a:cs typeface="+mj-cs"/>
              </a:rPr>
              <a:t> وفتوحات المسلمين التي تمّت في أيام الخلفاء الراشدين. وهذه القصص في حقيقة أمرها تعد فناً نثرياً نشأ في هذا الطور، ولكنها بجانب ذلك تعد رافداً من روافد الثقافة الأدبية، هذا فضلاً عن خلفاء بني أمية الذين عنوا بهذا الرافد أيضاً.</a:t>
            </a:r>
            <a:endParaRPr lang="en-US" dirty="0">
              <a:cs typeface="+mj-cs"/>
            </a:endParaRPr>
          </a:p>
          <a:p>
            <a:pPr lvl="0" algn="just"/>
            <a:r>
              <a:rPr lang="ar-SA" b="1" dirty="0">
                <a:cs typeface="+mj-cs"/>
              </a:rPr>
              <a:t>الاختلاط بالموالي والعناصر الأجنبية:</a:t>
            </a:r>
            <a:endParaRPr lang="en-US" dirty="0">
              <a:cs typeface="+mj-cs"/>
            </a:endParaRPr>
          </a:p>
          <a:p>
            <a:pPr marL="0" indent="0" algn="just">
              <a:buNone/>
            </a:pPr>
            <a:r>
              <a:rPr lang="ar-SA" dirty="0">
                <a:cs typeface="+mj-cs"/>
              </a:rPr>
              <a:t>  </a:t>
            </a:r>
            <a:r>
              <a:rPr lang="ar-SA" dirty="0" smtClean="0">
                <a:cs typeface="+mj-cs"/>
              </a:rPr>
              <a:t>وقف </a:t>
            </a:r>
            <a:r>
              <a:rPr lang="ar-SA" dirty="0">
                <a:cs typeface="+mj-cs"/>
              </a:rPr>
              <a:t>أهل الأدب على ثقافات الأمم الأجنبية، لأن بعض رجال بني أمية قد عنوا عناية خاصة بنقل هذه الثقافات إلى العربية، وقد أفاد العرب كثيراً من الاحتكاك المباشر بهؤلاء الأجانب في أخذ ألوان من الثقافات اغتنت بها ثقافتهم العربية الإسلامية، فازدادت عقولهم صقلاً ومعرفتهم اتساعاً وعمقاً.  </a:t>
            </a:r>
            <a:endParaRPr lang="en-US" dirty="0">
              <a:cs typeface="+mj-cs"/>
            </a:endParaRPr>
          </a:p>
          <a:p>
            <a:pPr marL="0" indent="0">
              <a:buNone/>
            </a:pPr>
            <a:endParaRPr lang="ar-SA" dirty="0"/>
          </a:p>
        </p:txBody>
      </p:sp>
    </p:spTree>
    <p:extLst>
      <p:ext uri="{BB962C8B-B14F-4D97-AF65-F5344CB8AC3E}">
        <p14:creationId xmlns:p14="http://schemas.microsoft.com/office/powerpoint/2010/main" val="1025718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07504" y="764704"/>
            <a:ext cx="8928992" cy="6264696"/>
          </a:xfrm>
        </p:spPr>
        <p:txBody>
          <a:bodyPr>
            <a:normAutofit fontScale="85000" lnSpcReduction="10000"/>
          </a:bodyPr>
          <a:lstStyle/>
          <a:p>
            <a:pPr marL="0" indent="0">
              <a:buNone/>
            </a:pPr>
            <a:r>
              <a:rPr lang="ar-SA" sz="3200" b="1" u="sng" dirty="0">
                <a:cs typeface="+mj-cs"/>
              </a:rPr>
              <a:t>ثانياً: الحياة السياسية في العصر الأموي:</a:t>
            </a:r>
            <a:endParaRPr lang="en-US" sz="3200" dirty="0">
              <a:cs typeface="+mj-cs"/>
            </a:endParaRPr>
          </a:p>
          <a:p>
            <a:pPr marL="0" indent="0">
              <a:buNone/>
            </a:pPr>
            <a:r>
              <a:rPr lang="ar-SA" sz="3200" dirty="0">
                <a:cs typeface="+mj-cs"/>
              </a:rPr>
              <a:t>    شهد الناس أكبر حركة معارضة للحكم الأموي من قبل الأحزاب المعارضة التي قامت من شيعة وخوارج وزبيريين، ومعروف أن السياسة كان لها أثر في حياة الشعر، وكان لها أثر أيضاً في النثر، فقد كثر الخطباء من هذه الأحزاب، كما كان للحكم الأموي خطباؤه المفوهون، فأدى هذا إلى ازدهار النثر الخطابي في هذا العصر وإلى تأثيره في قيام النثر الكتابي ونهضته أيضاً.</a:t>
            </a:r>
            <a:endParaRPr lang="en-US" sz="3200" dirty="0">
              <a:cs typeface="+mj-cs"/>
            </a:endParaRPr>
          </a:p>
          <a:p>
            <a:pPr marL="0" indent="0">
              <a:buNone/>
            </a:pPr>
            <a:r>
              <a:rPr lang="ar-SA" sz="3200" dirty="0">
                <a:cs typeface="+mj-cs"/>
              </a:rPr>
              <a:t> </a:t>
            </a:r>
            <a:r>
              <a:rPr lang="ar-SA" sz="3200" dirty="0" smtClean="0">
                <a:cs typeface="+mj-cs"/>
              </a:rPr>
              <a:t>وقام </a:t>
            </a:r>
            <a:r>
              <a:rPr lang="ar-SA" sz="3200" dirty="0">
                <a:cs typeface="+mj-cs"/>
              </a:rPr>
              <a:t>الجدل بين هذه الأحزاب حول الحق في الخلافة، وأيّد كل فريق كلامه بالحجج والبراهين، وكان من نتائج ذلك أن رقى الفكر العربي رقياً واضحاً، كان له أثره في ازدهار النثر.</a:t>
            </a:r>
            <a:endParaRPr lang="en-US" sz="3200" dirty="0">
              <a:cs typeface="+mj-cs"/>
            </a:endParaRPr>
          </a:p>
          <a:p>
            <a:pPr marL="0" indent="0">
              <a:buNone/>
            </a:pPr>
            <a:r>
              <a:rPr lang="ar-SA" sz="3200" b="1" u="sng" dirty="0">
                <a:cs typeface="+mj-cs"/>
              </a:rPr>
              <a:t>ثالثاً: الحياة العقلية في العصر الأموي: </a:t>
            </a:r>
            <a:endParaRPr lang="en-US" sz="3200" dirty="0">
              <a:cs typeface="+mj-cs"/>
            </a:endParaRPr>
          </a:p>
          <a:p>
            <a:pPr marL="0" indent="0">
              <a:buNone/>
            </a:pPr>
            <a:r>
              <a:rPr lang="ar-SA" sz="3200" dirty="0">
                <a:cs typeface="+mj-cs"/>
              </a:rPr>
              <a:t> </a:t>
            </a:r>
            <a:r>
              <a:rPr lang="ar-SA" sz="3200" dirty="0" smtClean="0">
                <a:cs typeface="+mj-cs"/>
              </a:rPr>
              <a:t>  </a:t>
            </a:r>
            <a:r>
              <a:rPr lang="ar-SA" sz="3200" dirty="0">
                <a:cs typeface="+mj-cs"/>
              </a:rPr>
              <a:t>ظهرت في هذا العصر فرق المتكلمين من مرجئة وقدرية ومعتزلة، فكان ظهورها وما نتج عنه من جدل بين أصحابها عاملاً مهماً في إثراء الفكر ونموه بصورة تبدو أكثر وضوحاً في نثر هذا العصر وبخاصة في خطب الوعاظ المتكلمين.</a:t>
            </a:r>
            <a:endParaRPr lang="en-US" sz="3200" dirty="0">
              <a:cs typeface="+mj-cs"/>
            </a:endParaRPr>
          </a:p>
          <a:p>
            <a:pPr marL="0" indent="0">
              <a:buNone/>
            </a:pPr>
            <a:r>
              <a:rPr lang="ar-SA" sz="3200" b="1" u="sng" dirty="0">
                <a:cs typeface="+mj-cs"/>
              </a:rPr>
              <a:t>رابعاً: الحياة الحضرية في العصر الأموي:</a:t>
            </a:r>
            <a:endParaRPr lang="en-US" sz="3200" dirty="0">
              <a:cs typeface="+mj-cs"/>
            </a:endParaRPr>
          </a:p>
          <a:p>
            <a:pPr marL="0" indent="0">
              <a:buNone/>
            </a:pPr>
            <a:r>
              <a:rPr lang="ar-SA" sz="3200" dirty="0">
                <a:cs typeface="+mj-cs"/>
              </a:rPr>
              <a:t> </a:t>
            </a:r>
            <a:r>
              <a:rPr lang="ar-SA" sz="3200" dirty="0" smtClean="0">
                <a:cs typeface="+mj-cs"/>
              </a:rPr>
              <a:t> </a:t>
            </a:r>
            <a:r>
              <a:rPr lang="ar-SA" sz="3200" dirty="0">
                <a:cs typeface="+mj-cs"/>
              </a:rPr>
              <a:t>أدى الاستقرار في الأمصار وتدفق أموال الأراضي المفتوحة وأعطيات الخلفاء والحكام إلى قيام حياة حضرية، انتشرت فيها الكتابة والتدوين بصورة أكبر مما كانت عليه في عصر صدر الإسلام، وكان هذا الأمر عاملاً مهماً من العوامل التي أدت إلى تطور الفنون النثرية وانتشارها والعناية بها. </a:t>
            </a:r>
            <a:endParaRPr lang="en-US" sz="3200" dirty="0">
              <a:cs typeface="+mj-cs"/>
            </a:endParaRPr>
          </a:p>
          <a:p>
            <a:pPr marL="0" indent="0">
              <a:buNone/>
            </a:pPr>
            <a:endParaRPr lang="ar-SA" sz="3100" b="1" dirty="0">
              <a:cs typeface="Traditional Arabic" pitchFamily="2" charset="-78"/>
            </a:endParaRPr>
          </a:p>
        </p:txBody>
      </p:sp>
    </p:spTree>
    <p:extLst>
      <p:ext uri="{BB962C8B-B14F-4D97-AF65-F5344CB8AC3E}">
        <p14:creationId xmlns:p14="http://schemas.microsoft.com/office/powerpoint/2010/main" val="1047506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196752"/>
            <a:ext cx="8229600" cy="796950"/>
          </a:xfrm>
        </p:spPr>
        <p:txBody>
          <a:bodyPr>
            <a:normAutofit fontScale="90000"/>
          </a:bodyPr>
          <a:lstStyle/>
          <a:p>
            <a:pPr algn="r"/>
            <a:r>
              <a:rPr lang="ar-SA" sz="4000" b="1" dirty="0" smtClean="0">
                <a:latin typeface="+mn-lt"/>
                <a:ea typeface="+mn-ea"/>
                <a:cs typeface="Traditional Arabic" pitchFamily="2" charset="-78"/>
              </a:rPr>
              <a:t/>
            </a:r>
            <a:br>
              <a:rPr lang="ar-SA" sz="4000" b="1" dirty="0" smtClean="0">
                <a:latin typeface="+mn-lt"/>
                <a:ea typeface="+mn-ea"/>
                <a:cs typeface="Traditional Arabic" pitchFamily="2" charset="-78"/>
              </a:rPr>
            </a:br>
            <a:r>
              <a:rPr lang="ar-SA" sz="4000" b="1" dirty="0">
                <a:latin typeface="+mn-lt"/>
                <a:ea typeface="+mn-ea"/>
                <a:cs typeface="Traditional Arabic" pitchFamily="2" charset="-78"/>
              </a:rPr>
              <a:t/>
            </a:r>
            <a:br>
              <a:rPr lang="ar-SA" sz="4000" b="1" dirty="0">
                <a:latin typeface="+mn-lt"/>
                <a:ea typeface="+mn-ea"/>
                <a:cs typeface="Traditional Arabic" pitchFamily="2" charset="-78"/>
              </a:rPr>
            </a:br>
            <a:r>
              <a:rPr lang="ar-SA" sz="4000" b="1" dirty="0" smtClean="0">
                <a:latin typeface="+mn-lt"/>
                <a:ea typeface="+mn-ea"/>
                <a:cs typeface="Traditional Arabic" pitchFamily="2" charset="-78"/>
              </a:rPr>
              <a:t/>
            </a:r>
            <a:br>
              <a:rPr lang="ar-SA" sz="4000" b="1" dirty="0" smtClean="0">
                <a:latin typeface="+mn-lt"/>
                <a:ea typeface="+mn-ea"/>
                <a:cs typeface="Traditional Arabic" pitchFamily="2" charset="-78"/>
              </a:rPr>
            </a:br>
            <a:r>
              <a:rPr lang="ar-SA" sz="4000" b="1" dirty="0">
                <a:latin typeface="+mn-lt"/>
                <a:ea typeface="+mn-ea"/>
                <a:cs typeface="Traditional Arabic" pitchFamily="2" charset="-78"/>
              </a:rPr>
              <a:t/>
            </a:r>
            <a:br>
              <a:rPr lang="ar-SA" sz="4000" b="1" dirty="0">
                <a:latin typeface="+mn-lt"/>
                <a:ea typeface="+mn-ea"/>
                <a:cs typeface="Traditional Arabic" pitchFamily="2" charset="-78"/>
              </a:rPr>
            </a:br>
            <a:r>
              <a:rPr lang="ar-SA" sz="4000" b="1" dirty="0" smtClean="0">
                <a:latin typeface="+mn-lt"/>
                <a:ea typeface="+mn-ea"/>
                <a:cs typeface="Traditional Arabic" pitchFamily="2" charset="-78"/>
              </a:rPr>
              <a:t/>
            </a:r>
            <a:br>
              <a:rPr lang="ar-SA" sz="4000" b="1" dirty="0" smtClean="0">
                <a:latin typeface="+mn-lt"/>
                <a:ea typeface="+mn-ea"/>
                <a:cs typeface="Traditional Arabic" pitchFamily="2" charset="-78"/>
              </a:rPr>
            </a:br>
            <a:r>
              <a:rPr lang="en-US" dirty="0"/>
              <a:t/>
            </a:r>
            <a:br>
              <a:rPr lang="en-US" dirty="0"/>
            </a:br>
            <a:endParaRPr lang="ar-SA" dirty="0"/>
          </a:p>
        </p:txBody>
      </p:sp>
      <p:sp>
        <p:nvSpPr>
          <p:cNvPr id="3" name="عنصر نائب للمحتوى 2"/>
          <p:cNvSpPr>
            <a:spLocks noGrp="1"/>
          </p:cNvSpPr>
          <p:nvPr>
            <p:ph idx="1"/>
          </p:nvPr>
        </p:nvSpPr>
        <p:spPr/>
        <p:txBody>
          <a:bodyPr>
            <a:normAutofit/>
          </a:bodyPr>
          <a:lstStyle/>
          <a:p>
            <a:pPr marL="0" indent="0" algn="just">
              <a:buNone/>
            </a:pPr>
            <a:r>
              <a:rPr lang="ar-SA" sz="3200" dirty="0">
                <a:cs typeface="+mj-cs"/>
              </a:rPr>
              <a:t>هذه هي أهم العوامل التي أدت إلى ازدهار النثر في العصر الأموي، ويمكن أن ندرس هذا النثر تحت فنَّين كبيرين؛ أحدهما النثر الشفهي، ويتضمن الخطابة والوصايا، والآخر فن النثر الكتابي، وهذا ما أشرنا إليه في مخطط المحتوى العلمي الذي سندرسه في هذا النثر.</a:t>
            </a:r>
            <a:endParaRPr lang="ar-SA" sz="3100" b="1" dirty="0">
              <a:cs typeface="+mj-cs"/>
            </a:endParaRPr>
          </a:p>
        </p:txBody>
      </p:sp>
    </p:spTree>
    <p:extLst>
      <p:ext uri="{BB962C8B-B14F-4D97-AF65-F5344CB8AC3E}">
        <p14:creationId xmlns:p14="http://schemas.microsoft.com/office/powerpoint/2010/main" val="16300826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marL="0" indent="0" algn="ctr">
              <a:buNone/>
            </a:pPr>
            <a:endParaRPr lang="ar-SA" sz="7200" dirty="0" smtClean="0">
              <a:solidFill>
                <a:srgbClr val="FF0000"/>
              </a:solidFill>
            </a:endParaRPr>
          </a:p>
          <a:p>
            <a:pPr marL="0" indent="0" algn="ctr">
              <a:buNone/>
            </a:pPr>
            <a:r>
              <a:rPr lang="ar-SA" sz="4000" b="1" dirty="0">
                <a:solidFill>
                  <a:srgbClr val="FF0000"/>
                </a:solidFill>
              </a:rPr>
              <a:t>فن الخطابة في العصر الأموي</a:t>
            </a:r>
            <a:endParaRPr lang="en-US" sz="4000" dirty="0">
              <a:solidFill>
                <a:srgbClr val="FF0000"/>
              </a:solidFill>
            </a:endParaRPr>
          </a:p>
          <a:p>
            <a:pPr marL="0" indent="0" algn="ctr">
              <a:buNone/>
            </a:pPr>
            <a:endParaRPr lang="ar-SA" sz="7200" dirty="0">
              <a:solidFill>
                <a:srgbClr val="FF0000"/>
              </a:solidFill>
            </a:endParaRPr>
          </a:p>
        </p:txBody>
      </p:sp>
    </p:spTree>
    <p:extLst>
      <p:ext uri="{BB962C8B-B14F-4D97-AF65-F5344CB8AC3E}">
        <p14:creationId xmlns:p14="http://schemas.microsoft.com/office/powerpoint/2010/main" val="1463552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229</TotalTime>
  <Words>1431</Words>
  <Application>Microsoft Office PowerPoint</Application>
  <PresentationFormat>عرض على الشاشة (3:4)‏</PresentationFormat>
  <Paragraphs>75</Paragraphs>
  <Slides>11</Slides>
  <Notes>1</Notes>
  <HiddenSlides>0</HiddenSlides>
  <MMClips>0</MMClips>
  <ScaleCrop>false</ScaleCrop>
  <HeadingPairs>
    <vt:vector size="4" baseType="variant">
      <vt:variant>
        <vt:lpstr>نسق</vt:lpstr>
      </vt:variant>
      <vt:variant>
        <vt:i4>4</vt:i4>
      </vt:variant>
      <vt:variant>
        <vt:lpstr>عناوين الشرائح</vt:lpstr>
      </vt:variant>
      <vt:variant>
        <vt:i4>11</vt:i4>
      </vt:variant>
    </vt:vector>
  </HeadingPairs>
  <TitlesOfParts>
    <vt:vector size="15" baseType="lpstr">
      <vt:lpstr>تدفق</vt:lpstr>
      <vt:lpstr>1_تدفق</vt:lpstr>
      <vt:lpstr>2_تدفق</vt:lpstr>
      <vt:lpstr>3_تدفق</vt:lpstr>
      <vt:lpstr>            مادة الأدب الأموي  (قسم النثر)  </vt:lpstr>
      <vt:lpstr>عرض تقديمي في PowerPoint</vt:lpstr>
      <vt:lpstr>       مقدمة مهمَّة لدراسة أدب العصر الأموي: </vt:lpstr>
      <vt:lpstr>مقرَّرنا لهذا الفصل:</vt:lpstr>
      <vt:lpstr>عرض تقديمي في PowerPoint</vt:lpstr>
      <vt:lpstr>عرض تقديمي في PowerPoint</vt:lpstr>
      <vt:lpstr>عرض تقديمي في PowerPoint</vt:lpstr>
      <vt:lpstr>      </vt:lpstr>
      <vt:lpstr>عرض تقديمي في PowerPoint</vt:lpstr>
      <vt:lpstr>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أدب صدر الإسلام: قسم النثر </dc:title>
  <dc:creator>Bcc</dc:creator>
  <cp:lastModifiedBy>ACER</cp:lastModifiedBy>
  <cp:revision>107</cp:revision>
  <dcterms:created xsi:type="dcterms:W3CDTF">2018-10-17T01:54:53Z</dcterms:created>
  <dcterms:modified xsi:type="dcterms:W3CDTF">2020-03-26T23:56:58Z</dcterms:modified>
</cp:coreProperties>
</file>